
<file path=[Content_Types].xml><?xml version="1.0" encoding="utf-8"?>
<Types xmlns="http://schemas.openxmlformats.org/package/2006/content-types">
  <Default Extension="xml" ContentType="application/xml"/>
  <Default Extension="pdf" ContentType="application/pd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8404800" cy="49377600"/>
  <p:notesSz cx="6858000" cy="9144000"/>
  <p:defaultTextStyle>
    <a:defPPr>
      <a:defRPr lang="en-US"/>
    </a:defPPr>
    <a:lvl1pPr marL="0" algn="l" defTabSz="2481910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1pPr>
    <a:lvl2pPr marL="2481910" algn="l" defTabSz="2481910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2pPr>
    <a:lvl3pPr marL="4963820" algn="l" defTabSz="2481910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3pPr>
    <a:lvl4pPr marL="7445731" algn="l" defTabSz="2481910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4pPr>
    <a:lvl5pPr marL="9927641" algn="l" defTabSz="2481910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5pPr>
    <a:lvl6pPr marL="12409551" algn="l" defTabSz="2481910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6pPr>
    <a:lvl7pPr marL="14891461" algn="l" defTabSz="2481910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7pPr>
    <a:lvl8pPr marL="17373371" algn="l" defTabSz="2481910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8pPr>
    <a:lvl9pPr marL="19855282" algn="l" defTabSz="2481910" rtl="0" eaLnBrk="1" latinLnBrk="0" hangingPunct="1">
      <a:defRPr sz="9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25F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6230" autoAdjust="0"/>
    <p:restoredTop sz="98642" autoAdjust="0"/>
  </p:normalViewPr>
  <p:slideViewPr>
    <p:cSldViewPr snapToGrid="0" snapToObjects="1">
      <p:cViewPr>
        <p:scale>
          <a:sx n="33" d="100"/>
          <a:sy n="33" d="100"/>
        </p:scale>
        <p:origin x="-920" y="-80"/>
      </p:cViewPr>
      <p:guideLst>
        <p:guide orient="horz" pos="15552"/>
        <p:guide pos="12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5339064"/>
            <a:ext cx="32644080" cy="105841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720" y="27980640"/>
            <a:ext cx="26883360" cy="126187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481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963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4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927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409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891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373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8552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96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8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941285" y="13978894"/>
            <a:ext cx="36291200" cy="29771720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67675" y="13978894"/>
            <a:ext cx="108233530" cy="29771720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3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7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3715" y="31729684"/>
            <a:ext cx="32644080" cy="9806940"/>
          </a:xfrm>
        </p:spPr>
        <p:txBody>
          <a:bodyPr anchor="t"/>
          <a:lstStyle>
            <a:lvl1pPr algn="l">
              <a:defRPr sz="21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33715" y="20928338"/>
            <a:ext cx="32644080" cy="10801346"/>
          </a:xfrm>
        </p:spPr>
        <p:txBody>
          <a:bodyPr anchor="b"/>
          <a:lstStyle>
            <a:lvl1pPr marL="0" indent="0">
              <a:buNone/>
              <a:defRPr sz="10900">
                <a:solidFill>
                  <a:schemeClr val="tx1">
                    <a:tint val="75000"/>
                  </a:schemeClr>
                </a:solidFill>
              </a:defRPr>
            </a:lvl1pPr>
            <a:lvl2pPr marL="2481910" indent="0">
              <a:buNone/>
              <a:defRPr sz="9800">
                <a:solidFill>
                  <a:schemeClr val="tx1">
                    <a:tint val="75000"/>
                  </a:schemeClr>
                </a:solidFill>
              </a:defRPr>
            </a:lvl2pPr>
            <a:lvl3pPr marL="4963820" indent="0">
              <a:buNone/>
              <a:defRPr sz="8700">
                <a:solidFill>
                  <a:schemeClr val="tx1">
                    <a:tint val="75000"/>
                  </a:schemeClr>
                </a:solidFill>
              </a:defRPr>
            </a:lvl3pPr>
            <a:lvl4pPr marL="7445731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4pPr>
            <a:lvl5pPr marL="9927641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5pPr>
            <a:lvl6pPr marL="12409551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6pPr>
            <a:lvl7pPr marL="14891461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7pPr>
            <a:lvl8pPr marL="17373371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8pPr>
            <a:lvl9pPr marL="19855282" indent="0">
              <a:buNone/>
              <a:defRPr sz="7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34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7678" y="81415894"/>
            <a:ext cx="72262365" cy="230280206"/>
          </a:xfrm>
        </p:spPr>
        <p:txBody>
          <a:bodyPr/>
          <a:lstStyle>
            <a:lvl1pPr>
              <a:defRPr sz="15200"/>
            </a:lvl1pPr>
            <a:lvl2pPr>
              <a:defRPr sz="13000"/>
            </a:lvl2pPr>
            <a:lvl3pPr>
              <a:defRPr sz="10900"/>
            </a:lvl3pPr>
            <a:lvl4pPr>
              <a:defRPr sz="9800"/>
            </a:lvl4pPr>
            <a:lvl5pPr>
              <a:defRPr sz="9800"/>
            </a:lvl5pPr>
            <a:lvl6pPr>
              <a:defRPr sz="9800"/>
            </a:lvl6pPr>
            <a:lvl7pPr>
              <a:defRPr sz="9800"/>
            </a:lvl7pPr>
            <a:lvl8pPr>
              <a:defRPr sz="9800"/>
            </a:lvl8pPr>
            <a:lvl9pPr>
              <a:defRPr sz="9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70123" y="81415894"/>
            <a:ext cx="72262365" cy="230280206"/>
          </a:xfrm>
        </p:spPr>
        <p:txBody>
          <a:bodyPr/>
          <a:lstStyle>
            <a:lvl1pPr>
              <a:defRPr sz="15200"/>
            </a:lvl1pPr>
            <a:lvl2pPr>
              <a:defRPr sz="13000"/>
            </a:lvl2pPr>
            <a:lvl3pPr>
              <a:defRPr sz="10900"/>
            </a:lvl3pPr>
            <a:lvl4pPr>
              <a:defRPr sz="9800"/>
            </a:lvl4pPr>
            <a:lvl5pPr>
              <a:defRPr sz="9800"/>
            </a:lvl5pPr>
            <a:lvl6pPr>
              <a:defRPr sz="9800"/>
            </a:lvl6pPr>
            <a:lvl7pPr>
              <a:defRPr sz="9800"/>
            </a:lvl7pPr>
            <a:lvl8pPr>
              <a:defRPr sz="9800"/>
            </a:lvl8pPr>
            <a:lvl9pPr>
              <a:defRPr sz="9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09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0" y="1977393"/>
            <a:ext cx="34564320" cy="8229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11052814"/>
            <a:ext cx="16968790" cy="4606287"/>
          </a:xfrm>
        </p:spPr>
        <p:txBody>
          <a:bodyPr anchor="b"/>
          <a:lstStyle>
            <a:lvl1pPr marL="0" indent="0">
              <a:buNone/>
              <a:defRPr sz="13000" b="1"/>
            </a:lvl1pPr>
            <a:lvl2pPr marL="2481910" indent="0">
              <a:buNone/>
              <a:defRPr sz="10900" b="1"/>
            </a:lvl2pPr>
            <a:lvl3pPr marL="4963820" indent="0">
              <a:buNone/>
              <a:defRPr sz="9800" b="1"/>
            </a:lvl3pPr>
            <a:lvl4pPr marL="7445731" indent="0">
              <a:buNone/>
              <a:defRPr sz="8700" b="1"/>
            </a:lvl4pPr>
            <a:lvl5pPr marL="9927641" indent="0">
              <a:buNone/>
              <a:defRPr sz="8700" b="1"/>
            </a:lvl5pPr>
            <a:lvl6pPr marL="12409551" indent="0">
              <a:buNone/>
              <a:defRPr sz="8700" b="1"/>
            </a:lvl6pPr>
            <a:lvl7pPr marL="14891461" indent="0">
              <a:buNone/>
              <a:defRPr sz="8700" b="1"/>
            </a:lvl7pPr>
            <a:lvl8pPr marL="17373371" indent="0">
              <a:buNone/>
              <a:defRPr sz="8700" b="1"/>
            </a:lvl8pPr>
            <a:lvl9pPr marL="19855282" indent="0">
              <a:buNone/>
              <a:defRPr sz="8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0" y="15659101"/>
            <a:ext cx="16968790" cy="28449273"/>
          </a:xfrm>
        </p:spPr>
        <p:txBody>
          <a:bodyPr/>
          <a:lstStyle>
            <a:lvl1pPr>
              <a:defRPr sz="13000"/>
            </a:lvl1pPr>
            <a:lvl2pPr>
              <a:defRPr sz="10900"/>
            </a:lvl2pPr>
            <a:lvl3pPr>
              <a:defRPr sz="98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509107" y="11052814"/>
            <a:ext cx="16975455" cy="4606287"/>
          </a:xfrm>
        </p:spPr>
        <p:txBody>
          <a:bodyPr anchor="b"/>
          <a:lstStyle>
            <a:lvl1pPr marL="0" indent="0">
              <a:buNone/>
              <a:defRPr sz="13000" b="1"/>
            </a:lvl1pPr>
            <a:lvl2pPr marL="2481910" indent="0">
              <a:buNone/>
              <a:defRPr sz="10900" b="1"/>
            </a:lvl2pPr>
            <a:lvl3pPr marL="4963820" indent="0">
              <a:buNone/>
              <a:defRPr sz="9800" b="1"/>
            </a:lvl3pPr>
            <a:lvl4pPr marL="7445731" indent="0">
              <a:buNone/>
              <a:defRPr sz="8700" b="1"/>
            </a:lvl4pPr>
            <a:lvl5pPr marL="9927641" indent="0">
              <a:buNone/>
              <a:defRPr sz="8700" b="1"/>
            </a:lvl5pPr>
            <a:lvl6pPr marL="12409551" indent="0">
              <a:buNone/>
              <a:defRPr sz="8700" b="1"/>
            </a:lvl6pPr>
            <a:lvl7pPr marL="14891461" indent="0">
              <a:buNone/>
              <a:defRPr sz="8700" b="1"/>
            </a:lvl7pPr>
            <a:lvl8pPr marL="17373371" indent="0">
              <a:buNone/>
              <a:defRPr sz="8700" b="1"/>
            </a:lvl8pPr>
            <a:lvl9pPr marL="19855282" indent="0">
              <a:buNone/>
              <a:defRPr sz="8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509107" y="15659101"/>
            <a:ext cx="16975455" cy="28449273"/>
          </a:xfrm>
        </p:spPr>
        <p:txBody>
          <a:bodyPr/>
          <a:lstStyle>
            <a:lvl1pPr>
              <a:defRPr sz="13000"/>
            </a:lvl1pPr>
            <a:lvl2pPr>
              <a:defRPr sz="10900"/>
            </a:lvl2pPr>
            <a:lvl3pPr>
              <a:defRPr sz="9800"/>
            </a:lvl3pPr>
            <a:lvl4pPr>
              <a:defRPr sz="8700"/>
            </a:lvl4pPr>
            <a:lvl5pPr>
              <a:defRPr sz="8700"/>
            </a:lvl5pPr>
            <a:lvl6pPr>
              <a:defRPr sz="8700"/>
            </a:lvl6pPr>
            <a:lvl7pPr>
              <a:defRPr sz="8700"/>
            </a:lvl7pPr>
            <a:lvl8pPr>
              <a:defRPr sz="8700"/>
            </a:lvl8pPr>
            <a:lvl9pPr>
              <a:defRPr sz="8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23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7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00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3" y="1965960"/>
            <a:ext cx="12634915" cy="8366760"/>
          </a:xfrm>
        </p:spPr>
        <p:txBody>
          <a:bodyPr anchor="b"/>
          <a:lstStyle>
            <a:lvl1pPr algn="l">
              <a:defRPr sz="10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15210" y="1965964"/>
            <a:ext cx="21469350" cy="42142414"/>
          </a:xfrm>
        </p:spPr>
        <p:txBody>
          <a:bodyPr/>
          <a:lstStyle>
            <a:lvl1pPr>
              <a:defRPr sz="17400"/>
            </a:lvl1pPr>
            <a:lvl2pPr>
              <a:defRPr sz="15200"/>
            </a:lvl2pPr>
            <a:lvl3pPr>
              <a:defRPr sz="13000"/>
            </a:lvl3pPr>
            <a:lvl4pPr>
              <a:defRPr sz="10900"/>
            </a:lvl4pPr>
            <a:lvl5pPr>
              <a:defRPr sz="10900"/>
            </a:lvl5pPr>
            <a:lvl6pPr>
              <a:defRPr sz="10900"/>
            </a:lvl6pPr>
            <a:lvl7pPr>
              <a:defRPr sz="10900"/>
            </a:lvl7pPr>
            <a:lvl8pPr>
              <a:defRPr sz="10900"/>
            </a:lvl8pPr>
            <a:lvl9pPr>
              <a:defRPr sz="10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3" y="10332724"/>
            <a:ext cx="12634915" cy="33775654"/>
          </a:xfrm>
        </p:spPr>
        <p:txBody>
          <a:bodyPr/>
          <a:lstStyle>
            <a:lvl1pPr marL="0" indent="0">
              <a:buNone/>
              <a:defRPr sz="7600"/>
            </a:lvl1pPr>
            <a:lvl2pPr marL="2481910" indent="0">
              <a:buNone/>
              <a:defRPr sz="6500"/>
            </a:lvl2pPr>
            <a:lvl3pPr marL="4963820" indent="0">
              <a:buNone/>
              <a:defRPr sz="5400"/>
            </a:lvl3pPr>
            <a:lvl4pPr marL="7445731" indent="0">
              <a:buNone/>
              <a:defRPr sz="4900"/>
            </a:lvl4pPr>
            <a:lvl5pPr marL="9927641" indent="0">
              <a:buNone/>
              <a:defRPr sz="4900"/>
            </a:lvl5pPr>
            <a:lvl6pPr marL="12409551" indent="0">
              <a:buNone/>
              <a:defRPr sz="4900"/>
            </a:lvl6pPr>
            <a:lvl7pPr marL="14891461" indent="0">
              <a:buNone/>
              <a:defRPr sz="4900"/>
            </a:lvl7pPr>
            <a:lvl8pPr marL="17373371" indent="0">
              <a:buNone/>
              <a:defRPr sz="4900"/>
            </a:lvl8pPr>
            <a:lvl9pPr marL="19855282" indent="0">
              <a:buNone/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4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7610" y="34564321"/>
            <a:ext cx="23042880" cy="4080514"/>
          </a:xfrm>
        </p:spPr>
        <p:txBody>
          <a:bodyPr anchor="b"/>
          <a:lstStyle>
            <a:lvl1pPr algn="l">
              <a:defRPr sz="10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527610" y="4411980"/>
            <a:ext cx="23042880" cy="29626560"/>
          </a:xfrm>
        </p:spPr>
        <p:txBody>
          <a:bodyPr/>
          <a:lstStyle>
            <a:lvl1pPr marL="0" indent="0">
              <a:buNone/>
              <a:defRPr sz="17400"/>
            </a:lvl1pPr>
            <a:lvl2pPr marL="2481910" indent="0">
              <a:buNone/>
              <a:defRPr sz="15200"/>
            </a:lvl2pPr>
            <a:lvl3pPr marL="4963820" indent="0">
              <a:buNone/>
              <a:defRPr sz="13000"/>
            </a:lvl3pPr>
            <a:lvl4pPr marL="7445731" indent="0">
              <a:buNone/>
              <a:defRPr sz="10900"/>
            </a:lvl4pPr>
            <a:lvl5pPr marL="9927641" indent="0">
              <a:buNone/>
              <a:defRPr sz="10900"/>
            </a:lvl5pPr>
            <a:lvl6pPr marL="12409551" indent="0">
              <a:buNone/>
              <a:defRPr sz="10900"/>
            </a:lvl6pPr>
            <a:lvl7pPr marL="14891461" indent="0">
              <a:buNone/>
              <a:defRPr sz="10900"/>
            </a:lvl7pPr>
            <a:lvl8pPr marL="17373371" indent="0">
              <a:buNone/>
              <a:defRPr sz="10900"/>
            </a:lvl8pPr>
            <a:lvl9pPr marL="19855282" indent="0">
              <a:buNone/>
              <a:defRPr sz="10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27610" y="38644835"/>
            <a:ext cx="23042880" cy="5795006"/>
          </a:xfrm>
        </p:spPr>
        <p:txBody>
          <a:bodyPr/>
          <a:lstStyle>
            <a:lvl1pPr marL="0" indent="0">
              <a:buNone/>
              <a:defRPr sz="7600"/>
            </a:lvl1pPr>
            <a:lvl2pPr marL="2481910" indent="0">
              <a:buNone/>
              <a:defRPr sz="6500"/>
            </a:lvl2pPr>
            <a:lvl3pPr marL="4963820" indent="0">
              <a:buNone/>
              <a:defRPr sz="5400"/>
            </a:lvl3pPr>
            <a:lvl4pPr marL="7445731" indent="0">
              <a:buNone/>
              <a:defRPr sz="4900"/>
            </a:lvl4pPr>
            <a:lvl5pPr marL="9927641" indent="0">
              <a:buNone/>
              <a:defRPr sz="4900"/>
            </a:lvl5pPr>
            <a:lvl6pPr marL="12409551" indent="0">
              <a:buNone/>
              <a:defRPr sz="4900"/>
            </a:lvl6pPr>
            <a:lvl7pPr marL="14891461" indent="0">
              <a:buNone/>
              <a:defRPr sz="4900"/>
            </a:lvl7pPr>
            <a:lvl8pPr marL="17373371" indent="0">
              <a:buNone/>
              <a:defRPr sz="4900"/>
            </a:lvl8pPr>
            <a:lvl9pPr marL="19855282" indent="0">
              <a:buNone/>
              <a:defRPr sz="4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5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1977393"/>
            <a:ext cx="34564320" cy="8229600"/>
          </a:xfrm>
          <a:prstGeom prst="rect">
            <a:avLst/>
          </a:prstGeom>
        </p:spPr>
        <p:txBody>
          <a:bodyPr vert="horz" lIns="496382" tIns="248191" rIns="496382" bIns="24819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11521443"/>
            <a:ext cx="34564320" cy="32586934"/>
          </a:xfrm>
          <a:prstGeom prst="rect">
            <a:avLst/>
          </a:prstGeom>
        </p:spPr>
        <p:txBody>
          <a:bodyPr vert="horz" lIns="496382" tIns="248191" rIns="496382" bIns="24819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0240" y="45765724"/>
            <a:ext cx="8961120" cy="2628900"/>
          </a:xfrm>
          <a:prstGeom prst="rect">
            <a:avLst/>
          </a:prstGeom>
        </p:spPr>
        <p:txBody>
          <a:bodyPr vert="horz" lIns="496382" tIns="248191" rIns="496382" bIns="248191" rtlCol="0" anchor="ctr"/>
          <a:lstStyle>
            <a:lvl1pPr algn="l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0F5E6-0FB4-524F-A338-3A83F656FDD6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1640" y="45765724"/>
            <a:ext cx="12161520" cy="2628900"/>
          </a:xfrm>
          <a:prstGeom prst="rect">
            <a:avLst/>
          </a:prstGeom>
        </p:spPr>
        <p:txBody>
          <a:bodyPr vert="horz" lIns="496382" tIns="248191" rIns="496382" bIns="248191" rtlCol="0" anchor="ctr"/>
          <a:lstStyle>
            <a:lvl1pPr algn="ctr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523440" y="45765724"/>
            <a:ext cx="8961120" cy="2628900"/>
          </a:xfrm>
          <a:prstGeom prst="rect">
            <a:avLst/>
          </a:prstGeom>
        </p:spPr>
        <p:txBody>
          <a:bodyPr vert="horz" lIns="496382" tIns="248191" rIns="496382" bIns="248191" rtlCol="0" anchor="ctr"/>
          <a:lstStyle>
            <a:lvl1pPr algn="r">
              <a:defRPr sz="6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F671E-2E3B-2643-B32B-1D56AEAE9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84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81910" rtl="0" eaLnBrk="1" latinLnBrk="0" hangingPunct="1">
        <a:spcBef>
          <a:spcPct val="0"/>
        </a:spcBef>
        <a:buNone/>
        <a:defRPr sz="2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61433" indent="-1861433" algn="l" defTabSz="2481910" rtl="0" eaLnBrk="1" latinLnBrk="0" hangingPunct="1">
        <a:spcBef>
          <a:spcPct val="20000"/>
        </a:spcBef>
        <a:buFont typeface="Arial"/>
        <a:buChar char="•"/>
        <a:defRPr sz="17400" kern="1200">
          <a:solidFill>
            <a:schemeClr val="tx1"/>
          </a:solidFill>
          <a:latin typeface="+mn-lt"/>
          <a:ea typeface="+mn-ea"/>
          <a:cs typeface="+mn-cs"/>
        </a:defRPr>
      </a:lvl1pPr>
      <a:lvl2pPr marL="4033104" indent="-1551194" algn="l" defTabSz="2481910" rtl="0" eaLnBrk="1" latinLnBrk="0" hangingPunct="1">
        <a:spcBef>
          <a:spcPct val="20000"/>
        </a:spcBef>
        <a:buFont typeface="Arial"/>
        <a:buChar char="–"/>
        <a:defRPr sz="15200" kern="1200">
          <a:solidFill>
            <a:schemeClr val="tx1"/>
          </a:solidFill>
          <a:latin typeface="+mn-lt"/>
          <a:ea typeface="+mn-ea"/>
          <a:cs typeface="+mn-cs"/>
        </a:defRPr>
      </a:lvl2pPr>
      <a:lvl3pPr marL="6204776" indent="-1240955" algn="l" defTabSz="2481910" rtl="0" eaLnBrk="1" latinLnBrk="0" hangingPunct="1">
        <a:spcBef>
          <a:spcPct val="20000"/>
        </a:spcBef>
        <a:buFont typeface="Arial"/>
        <a:buChar char="•"/>
        <a:defRPr sz="130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686" indent="-1240955" algn="l" defTabSz="2481910" rtl="0" eaLnBrk="1" latinLnBrk="0" hangingPunct="1">
        <a:spcBef>
          <a:spcPct val="20000"/>
        </a:spcBef>
        <a:buFont typeface="Arial"/>
        <a:buChar char="–"/>
        <a:defRPr sz="10900" kern="1200">
          <a:solidFill>
            <a:schemeClr val="tx1"/>
          </a:solidFill>
          <a:latin typeface="+mn-lt"/>
          <a:ea typeface="+mn-ea"/>
          <a:cs typeface="+mn-cs"/>
        </a:defRPr>
      </a:lvl4pPr>
      <a:lvl5pPr marL="11168596" indent="-1240955" algn="l" defTabSz="2481910" rtl="0" eaLnBrk="1" latinLnBrk="0" hangingPunct="1">
        <a:spcBef>
          <a:spcPct val="20000"/>
        </a:spcBef>
        <a:buFont typeface="Arial"/>
        <a:buChar char="»"/>
        <a:defRPr sz="10900" kern="1200">
          <a:solidFill>
            <a:schemeClr val="tx1"/>
          </a:solidFill>
          <a:latin typeface="+mn-lt"/>
          <a:ea typeface="+mn-ea"/>
          <a:cs typeface="+mn-cs"/>
        </a:defRPr>
      </a:lvl5pPr>
      <a:lvl6pPr marL="13650506" indent="-1240955" algn="l" defTabSz="2481910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6pPr>
      <a:lvl7pPr marL="16132416" indent="-1240955" algn="l" defTabSz="2481910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7pPr>
      <a:lvl8pPr marL="18614327" indent="-1240955" algn="l" defTabSz="2481910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8pPr>
      <a:lvl9pPr marL="21096237" indent="-1240955" algn="l" defTabSz="2481910" rtl="0" eaLnBrk="1" latinLnBrk="0" hangingPunct="1">
        <a:spcBef>
          <a:spcPct val="20000"/>
        </a:spcBef>
        <a:buFont typeface="Arial"/>
        <a:buChar char="•"/>
        <a:defRPr sz="10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81910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1pPr>
      <a:lvl2pPr marL="2481910" algn="l" defTabSz="2481910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2pPr>
      <a:lvl3pPr marL="4963820" algn="l" defTabSz="2481910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3pPr>
      <a:lvl4pPr marL="7445731" algn="l" defTabSz="2481910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4pPr>
      <a:lvl5pPr marL="9927641" algn="l" defTabSz="2481910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5pPr>
      <a:lvl6pPr marL="12409551" algn="l" defTabSz="2481910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6pPr>
      <a:lvl7pPr marL="14891461" algn="l" defTabSz="2481910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371" algn="l" defTabSz="2481910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8pPr>
      <a:lvl9pPr marL="19855282" algn="l" defTabSz="2481910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9.emf"/><Relationship Id="rId21" Type="http://schemas.openxmlformats.org/officeDocument/2006/relationships/image" Target="../media/image20.jpg"/><Relationship Id="rId22" Type="http://schemas.openxmlformats.org/officeDocument/2006/relationships/image" Target="../media/image21.emf"/><Relationship Id="rId23" Type="http://schemas.openxmlformats.org/officeDocument/2006/relationships/image" Target="../media/image22.emf"/><Relationship Id="rId24" Type="http://schemas.openxmlformats.org/officeDocument/2006/relationships/image" Target="../media/image23.png"/><Relationship Id="rId25" Type="http://schemas.openxmlformats.org/officeDocument/2006/relationships/image" Target="../media/image24.emf"/><Relationship Id="rId26" Type="http://schemas.openxmlformats.org/officeDocument/2006/relationships/image" Target="../media/image25.png"/><Relationship Id="rId27" Type="http://schemas.openxmlformats.org/officeDocument/2006/relationships/image" Target="../media/image26.emf"/><Relationship Id="rId28" Type="http://schemas.openxmlformats.org/officeDocument/2006/relationships/image" Target="../media/image27.jpeg"/><Relationship Id="rId29" Type="http://schemas.openxmlformats.org/officeDocument/2006/relationships/image" Target="../media/image2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30" Type="http://schemas.openxmlformats.org/officeDocument/2006/relationships/image" Target="../media/image29.emf"/><Relationship Id="rId31" Type="http://schemas.openxmlformats.org/officeDocument/2006/relationships/image" Target="../media/image30.emf"/><Relationship Id="rId32" Type="http://schemas.openxmlformats.org/officeDocument/2006/relationships/image" Target="../media/image31.emf"/><Relationship Id="rId9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33" Type="http://schemas.openxmlformats.org/officeDocument/2006/relationships/image" Target="../media/image32.png"/><Relationship Id="rId34" Type="http://schemas.openxmlformats.org/officeDocument/2006/relationships/image" Target="../media/image33.emf"/><Relationship Id="rId35" Type="http://schemas.openxmlformats.org/officeDocument/2006/relationships/image" Target="../media/image34.jpeg"/><Relationship Id="rId36" Type="http://schemas.openxmlformats.org/officeDocument/2006/relationships/image" Target="../media/image35.jpe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jp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df"/><Relationship Id="rId16" Type="http://schemas.openxmlformats.org/officeDocument/2006/relationships/image" Target="../media/image15.png"/><Relationship Id="rId17" Type="http://schemas.openxmlformats.org/officeDocument/2006/relationships/image" Target="../media/image16.emf"/><Relationship Id="rId18" Type="http://schemas.openxmlformats.org/officeDocument/2006/relationships/image" Target="../media/image17.emf"/><Relationship Id="rId19" Type="http://schemas.openxmlformats.org/officeDocument/2006/relationships/image" Target="../media/image18.emf"/><Relationship Id="rId37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ojectorsBe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977" y="41654060"/>
            <a:ext cx="8991600" cy="6912514"/>
          </a:xfrm>
          <a:prstGeom prst="rect">
            <a:avLst/>
          </a:prstGeom>
        </p:spPr>
      </p:pic>
      <p:pic>
        <p:nvPicPr>
          <p:cNvPr id="37" name="Picture 36" descr="GFP_structure cop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047" y="29298132"/>
            <a:ext cx="6505968" cy="3903581"/>
          </a:xfrm>
          <a:prstGeom prst="rect">
            <a:avLst/>
          </a:prstGeom>
        </p:spPr>
      </p:pic>
      <p:pic>
        <p:nvPicPr>
          <p:cNvPr id="47" name="Picture 46" descr="Screen Shot 2016-02-29 at 10.41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03" y="36113095"/>
            <a:ext cx="3235327" cy="2977108"/>
          </a:xfrm>
          <a:prstGeom prst="rect">
            <a:avLst/>
          </a:prstGeom>
        </p:spPr>
      </p:pic>
      <p:grpSp>
        <p:nvGrpSpPr>
          <p:cNvPr id="31" name="Group 30"/>
          <p:cNvGrpSpPr>
            <a:grpSpLocks noChangeAspect="1"/>
          </p:cNvGrpSpPr>
          <p:nvPr/>
        </p:nvGrpSpPr>
        <p:grpSpPr>
          <a:xfrm>
            <a:off x="9257509" y="11299928"/>
            <a:ext cx="10386874" cy="6009106"/>
            <a:chOff x="10709768" y="12392508"/>
            <a:chExt cx="10003578" cy="5787358"/>
          </a:xfrm>
        </p:grpSpPr>
        <p:pic>
          <p:nvPicPr>
            <p:cNvPr id="30" name="Picture 29" descr="ThymineOKexperiment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9768" y="12392508"/>
              <a:ext cx="10003578" cy="5787358"/>
            </a:xfrm>
            <a:prstGeom prst="rect">
              <a:avLst/>
            </a:prstGeom>
          </p:spPr>
        </p:pic>
        <p:pic>
          <p:nvPicPr>
            <p:cNvPr id="26" name="Picture 25" descr="ThymineNumbering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2570" y="14902461"/>
              <a:ext cx="2206874" cy="1991293"/>
            </a:xfrm>
            <a:prstGeom prst="rect">
              <a:avLst/>
            </a:prstGeom>
          </p:spPr>
        </p:pic>
      </p:grp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1577950" y="10623385"/>
            <a:ext cx="9296575" cy="7414349"/>
            <a:chOff x="3982957" y="10969550"/>
            <a:chExt cx="8316432" cy="6632650"/>
          </a:xfrm>
        </p:grpSpPr>
        <p:pic>
          <p:nvPicPr>
            <p:cNvPr id="8" name="Picture 7" descr="butterfly_spec_and_atomic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0343"/>
            <a:stretch/>
          </p:blipFill>
          <p:spPr>
            <a:xfrm>
              <a:off x="3982957" y="16490210"/>
              <a:ext cx="8316432" cy="1111990"/>
            </a:xfrm>
            <a:prstGeom prst="rect">
              <a:avLst/>
            </a:prstGeom>
          </p:spPr>
        </p:pic>
        <p:pic>
          <p:nvPicPr>
            <p:cNvPr id="69" name="Picture 68" descr="butterfly_spec_and_atomic.pdf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57"/>
            <a:stretch/>
          </p:blipFill>
          <p:spPr>
            <a:xfrm>
              <a:off x="3982957" y="10969550"/>
              <a:ext cx="8316432" cy="5520660"/>
            </a:xfrm>
            <a:prstGeom prst="rect">
              <a:avLst/>
            </a:prstGeom>
          </p:spPr>
        </p:pic>
      </p:grpSp>
      <p:pic>
        <p:nvPicPr>
          <p:cNvPr id="48" name="Picture 47" descr="c2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031" y="37617395"/>
            <a:ext cx="8463927" cy="11285236"/>
          </a:xfrm>
          <a:prstGeom prst="rect">
            <a:avLst/>
          </a:prstGeom>
        </p:spPr>
      </p:pic>
      <p:pic>
        <p:nvPicPr>
          <p:cNvPr id="18" name="Picture 17" descr="Screen Shot 2016-02-29 at 9.55.1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8" y="20375137"/>
            <a:ext cx="2943995" cy="3021178"/>
          </a:xfrm>
          <a:prstGeom prst="rect">
            <a:avLst/>
          </a:prstGeom>
        </p:spPr>
      </p:pic>
      <p:pic>
        <p:nvPicPr>
          <p:cNvPr id="22" name="Picture 21" descr="Screen Shot 2016-02-29 at 9.55.31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8550" y="20375137"/>
            <a:ext cx="3073159" cy="2881087"/>
          </a:xfrm>
          <a:prstGeom prst="rect">
            <a:avLst/>
          </a:prstGeom>
        </p:spPr>
      </p:pic>
      <p:pic>
        <p:nvPicPr>
          <p:cNvPr id="24" name="Picture 23" descr="Screen Shot 2016-02-29 at 10.09.27 P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1" y="5276189"/>
            <a:ext cx="3373183" cy="3021100"/>
          </a:xfrm>
          <a:prstGeom prst="rect">
            <a:avLst/>
          </a:prstGeom>
        </p:spPr>
      </p:pic>
      <p:pic>
        <p:nvPicPr>
          <p:cNvPr id="36" name="Picture 35" descr="Porphrin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3540" y="26471123"/>
            <a:ext cx="6649759" cy="6305266"/>
          </a:xfrm>
          <a:prstGeom prst="rect">
            <a:avLst/>
          </a:prstGeom>
        </p:spPr>
      </p:pic>
      <p:pic>
        <p:nvPicPr>
          <p:cNvPr id="5" name="Picture 4" descr="EU_DepartmentOfChemistry_Laney_sq_st_280bk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61" y="104936"/>
            <a:ext cx="5039031" cy="33787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071495" y="670833"/>
            <a:ext cx="162618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 smtClean="0">
                <a:latin typeface="Arial"/>
                <a:cs typeface="Arial"/>
              </a:rPr>
              <a:t>The Evangelista Lab</a:t>
            </a:r>
            <a:endParaRPr lang="en-US" sz="12000" b="1" dirty="0">
              <a:latin typeface="Arial"/>
              <a:cs typeface="Arial"/>
            </a:endParaRPr>
          </a:p>
        </p:txBody>
      </p:sp>
      <p:pic>
        <p:nvPicPr>
          <p:cNvPr id="3" name="Picture 2" descr="forte_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6800" y="261478"/>
            <a:ext cx="3065647" cy="3065647"/>
          </a:xfrm>
          <a:prstGeom prst="rect">
            <a:avLst/>
          </a:prstGeom>
        </p:spPr>
      </p:pic>
      <p:pic>
        <p:nvPicPr>
          <p:cNvPr id="7" name="Picture 6" descr="psi4banner_half_tight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277" y="860408"/>
            <a:ext cx="5911633" cy="18677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4161" y="3543138"/>
            <a:ext cx="36383067" cy="1348212"/>
          </a:xfrm>
          <a:prstGeom prst="rect">
            <a:avLst/>
          </a:prstGeom>
          <a:solidFill>
            <a:srgbClr val="125FAE"/>
          </a:solidFill>
          <a:ln>
            <a:solidFill>
              <a:srgbClr val="125F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algn="ctr"/>
            <a:r>
              <a:rPr lang="en-US" sz="7200" dirty="0" smtClean="0">
                <a:latin typeface="Arial"/>
                <a:cs typeface="Arial"/>
              </a:rPr>
              <a:t>Time Independent DFT Approaches for Excited States and Relativistic Effects</a:t>
            </a:r>
            <a:endParaRPr lang="en-US" sz="7200" dirty="0">
              <a:latin typeface="Arial"/>
              <a:cs typeface="Arial"/>
            </a:endParaRPr>
          </a:p>
        </p:txBody>
      </p:sp>
      <p:pic>
        <p:nvPicPr>
          <p:cNvPr id="15" name="Picture 14" descr="Screen Shot 2016-02-29 at 9.44.43 PM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148" y="172926"/>
            <a:ext cx="3365698" cy="32427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80929" y="18559622"/>
            <a:ext cx="36456300" cy="1348212"/>
          </a:xfrm>
          <a:prstGeom prst="rect">
            <a:avLst/>
          </a:prstGeom>
          <a:solidFill>
            <a:srgbClr val="125FAE"/>
          </a:solidFill>
          <a:ln>
            <a:solidFill>
              <a:srgbClr val="125F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algn="ctr"/>
            <a:r>
              <a:rPr lang="en-US" sz="7200" dirty="0" smtClean="0">
                <a:latin typeface="Arial"/>
                <a:cs typeface="Arial"/>
              </a:rPr>
              <a:t>Renormalization Group Methods for Strongly Correlated Electrons</a:t>
            </a:r>
            <a:endParaRPr lang="en-US" sz="7200" dirty="0"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59682" y="33918233"/>
            <a:ext cx="36277548" cy="1348212"/>
          </a:xfrm>
          <a:prstGeom prst="rect">
            <a:avLst/>
          </a:prstGeom>
          <a:solidFill>
            <a:srgbClr val="125FAE"/>
          </a:solidFill>
          <a:ln>
            <a:solidFill>
              <a:srgbClr val="125FAE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200" rtlCol="0" anchor="ctr"/>
          <a:lstStyle/>
          <a:p>
            <a:pPr algn="ctr"/>
            <a:r>
              <a:rPr lang="en-US" sz="7200" dirty="0" smtClean="0">
                <a:latin typeface="Arial"/>
                <a:cs typeface="Arial"/>
              </a:rPr>
              <a:t>Adaptive Electronic Structure Methods</a:t>
            </a:r>
            <a:endParaRPr lang="en-US" sz="7200" dirty="0">
              <a:latin typeface="Arial"/>
              <a:cs typeface="Arial"/>
            </a:endParaRPr>
          </a:p>
        </p:txBody>
      </p:sp>
      <p:pic>
        <p:nvPicPr>
          <p:cNvPr id="19" name="Picture 18" descr="dsrg_H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949" y="23396315"/>
            <a:ext cx="8274798" cy="3223618"/>
          </a:xfrm>
          <a:prstGeom prst="rect">
            <a:avLst/>
          </a:prstGeom>
        </p:spPr>
      </p:pic>
      <p:pic>
        <p:nvPicPr>
          <p:cNvPr id="21" name="Picture 20" descr="s_evo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285" y="23242712"/>
            <a:ext cx="7803140" cy="953367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99892" y="20769323"/>
            <a:ext cx="1505853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York Li: </a:t>
            </a: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Develop robust, systematically improvable multireference many-body methods</a:t>
            </a:r>
            <a:endParaRPr lang="en-US" sz="5400" i="1" dirty="0">
              <a:solidFill>
                <a:srgbClr val="125FAE"/>
              </a:solidFill>
              <a:latin typeface="Arial"/>
              <a:cs typeface="Arial"/>
            </a:endParaRPr>
          </a:p>
        </p:txBody>
      </p:sp>
      <p:pic>
        <p:nvPicPr>
          <p:cNvPr id="25" name="Picture 24" descr="Figure2NEW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192" y="7960694"/>
            <a:ext cx="12074517" cy="3409824"/>
          </a:xfrm>
          <a:prstGeom prst="rect">
            <a:avLst/>
          </a:prstGeom>
        </p:spPr>
      </p:pic>
      <p:pic>
        <p:nvPicPr>
          <p:cNvPr id="32" name="Picture 31" descr="latex-image-1.eps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1" y="8369849"/>
            <a:ext cx="5021242" cy="788005"/>
          </a:xfrm>
          <a:prstGeom prst="rect">
            <a:avLst/>
          </a:prstGeom>
        </p:spPr>
      </p:pic>
      <p:pic>
        <p:nvPicPr>
          <p:cNvPr id="33" name="Picture 32" descr="Biverdzyl.jp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505127" y="24961068"/>
            <a:ext cx="3937000" cy="5626100"/>
          </a:xfrm>
          <a:prstGeom prst="rect">
            <a:avLst/>
          </a:prstGeom>
        </p:spPr>
      </p:pic>
      <p:pic>
        <p:nvPicPr>
          <p:cNvPr id="38" name="Picture 37" descr="MP2_similar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186" y="22876338"/>
            <a:ext cx="12954359" cy="1569703"/>
          </a:xfrm>
          <a:prstGeom prst="rect">
            <a:avLst/>
          </a:prstGeom>
        </p:spPr>
      </p:pic>
      <p:pic>
        <p:nvPicPr>
          <p:cNvPr id="39" name="Picture 38" descr="CheapTerms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2186" y="24992822"/>
            <a:ext cx="9056855" cy="761995"/>
          </a:xfrm>
          <a:prstGeom prst="rect">
            <a:avLst/>
          </a:prstGeom>
        </p:spPr>
      </p:pic>
      <p:pic>
        <p:nvPicPr>
          <p:cNvPr id="40" name="Picture 39" descr="Screen Shot 2016-02-29 at 9.55.37 PM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542" y="36109664"/>
            <a:ext cx="3424634" cy="2959150"/>
          </a:xfrm>
          <a:prstGeom prst="rect">
            <a:avLst/>
          </a:prstGeom>
        </p:spPr>
      </p:pic>
      <p:pic>
        <p:nvPicPr>
          <p:cNvPr id="41" name="Picture 40" descr="apifci_scheme.pdf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487" y="38603398"/>
            <a:ext cx="10575686" cy="3991746"/>
          </a:xfrm>
          <a:prstGeom prst="rect">
            <a:avLst/>
          </a:prstGeom>
        </p:spPr>
      </p:pic>
      <p:pic>
        <p:nvPicPr>
          <p:cNvPr id="43" name="Picture 42" descr="Screen Shot 2016-02-29 at 10.36.29 PM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5542" y="5556575"/>
            <a:ext cx="3241873" cy="3021100"/>
          </a:xfrm>
          <a:prstGeom prst="rect">
            <a:avLst/>
          </a:prstGeom>
        </p:spPr>
      </p:pic>
      <p:grpSp>
        <p:nvGrpSpPr>
          <p:cNvPr id="73" name="Group 72"/>
          <p:cNvGrpSpPr>
            <a:grpSpLocks noChangeAspect="1"/>
          </p:cNvGrpSpPr>
          <p:nvPr/>
        </p:nvGrpSpPr>
        <p:grpSpPr>
          <a:xfrm>
            <a:off x="4506410" y="37831988"/>
            <a:ext cx="5013561" cy="4420476"/>
            <a:chOff x="935538" y="4114801"/>
            <a:chExt cx="6297375" cy="5552419"/>
          </a:xfrm>
        </p:grpSpPr>
        <p:grpSp>
          <p:nvGrpSpPr>
            <p:cNvPr id="74" name="Group 73"/>
            <p:cNvGrpSpPr>
              <a:grpSpLocks noChangeAspect="1"/>
            </p:cNvGrpSpPr>
            <p:nvPr/>
          </p:nvGrpSpPr>
          <p:grpSpPr>
            <a:xfrm>
              <a:off x="935538" y="4114801"/>
              <a:ext cx="6297375" cy="5552419"/>
              <a:chOff x="5854862" y="9829800"/>
              <a:chExt cx="11671138" cy="10290483"/>
            </a:xfrm>
          </p:grpSpPr>
          <p:sp>
            <p:nvSpPr>
              <p:cNvPr id="77" name="Rounded Rectangle 76"/>
              <p:cNvSpPr>
                <a:spLocks noChangeAspect="1"/>
              </p:cNvSpPr>
              <p:nvPr/>
            </p:nvSpPr>
            <p:spPr>
              <a:xfrm>
                <a:off x="8001000" y="10210800"/>
                <a:ext cx="8915400" cy="9144000"/>
              </a:xfrm>
              <a:prstGeom prst="roundRect">
                <a:avLst>
                  <a:gd name="adj" fmla="val 2114"/>
                </a:avLst>
              </a:prstGeom>
              <a:solidFill>
                <a:schemeClr val="accent1">
                  <a:alpha val="11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ounded Rectangle 77"/>
              <p:cNvSpPr>
                <a:spLocks noChangeAspect="1"/>
              </p:cNvSpPr>
              <p:nvPr/>
            </p:nvSpPr>
            <p:spPr>
              <a:xfrm>
                <a:off x="8001000" y="13030200"/>
                <a:ext cx="990600" cy="6324600"/>
              </a:xfrm>
              <a:prstGeom prst="roundRect">
                <a:avLst>
                  <a:gd name="adj" fmla="val 8025"/>
                </a:avLst>
              </a:prstGeom>
              <a:solidFill>
                <a:schemeClr val="accent2">
                  <a:alpha val="23000"/>
                </a:schemeClr>
              </a:solidFill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ounded Rectangle 78"/>
              <p:cNvSpPr>
                <a:spLocks noChangeAspect="1"/>
              </p:cNvSpPr>
              <p:nvPr/>
            </p:nvSpPr>
            <p:spPr>
              <a:xfrm>
                <a:off x="8001000" y="14020800"/>
                <a:ext cx="5867400" cy="5334000"/>
              </a:xfrm>
              <a:prstGeom prst="roundRect">
                <a:avLst>
                  <a:gd name="adj" fmla="val 28788"/>
                </a:avLst>
              </a:prstGeom>
              <a:solidFill>
                <a:schemeClr val="accent3">
                  <a:alpha val="15000"/>
                </a:schemeClr>
              </a:solidFill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TextBox 79"/>
              <p:cNvSpPr txBox="1">
                <a:spLocks noChangeAspect="1"/>
              </p:cNvSpPr>
              <p:nvPr/>
            </p:nvSpPr>
            <p:spPr>
              <a:xfrm rot="16200000">
                <a:off x="4559603" y="13537605"/>
                <a:ext cx="4845337" cy="2254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Dynamical Correlation</a:t>
                </a:r>
                <a:endParaRPr lang="en-US" sz="2800" dirty="0"/>
              </a:p>
            </p:txBody>
          </p:sp>
          <p:sp>
            <p:nvSpPr>
              <p:cNvPr id="81" name="TextBox 80"/>
              <p:cNvSpPr txBox="1">
                <a:spLocks noChangeAspect="1"/>
              </p:cNvSpPr>
              <p:nvPr/>
            </p:nvSpPr>
            <p:spPr>
              <a:xfrm>
                <a:off x="9700194" y="19150581"/>
                <a:ext cx="6640573" cy="969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Static Correlation</a:t>
                </a:r>
                <a:endParaRPr lang="en-US" sz="2800" dirty="0"/>
              </a:p>
            </p:txBody>
          </p:sp>
          <p:sp>
            <p:nvSpPr>
              <p:cNvPr id="82" name="TextBox 81"/>
              <p:cNvSpPr txBox="1">
                <a:spLocks noChangeAspect="1"/>
              </p:cNvSpPr>
              <p:nvPr/>
            </p:nvSpPr>
            <p:spPr>
              <a:xfrm>
                <a:off x="15084046" y="10093379"/>
                <a:ext cx="1525502" cy="1311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/>
                  <a:t>FCI</a:t>
                </a:r>
                <a:endParaRPr lang="en-US" sz="4000" dirty="0"/>
              </a:p>
            </p:txBody>
          </p:sp>
          <p:sp>
            <p:nvSpPr>
              <p:cNvPr id="83" name="TextBox 82"/>
              <p:cNvSpPr txBox="1">
                <a:spLocks noChangeAspect="1"/>
              </p:cNvSpPr>
              <p:nvPr/>
            </p:nvSpPr>
            <p:spPr>
              <a:xfrm>
                <a:off x="11707841" y="14084460"/>
                <a:ext cx="1638766" cy="1311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/>
                  <a:t>ACI</a:t>
                </a:r>
                <a:endParaRPr lang="en-US" sz="4000" dirty="0"/>
              </a:p>
            </p:txBody>
          </p:sp>
          <p:sp>
            <p:nvSpPr>
              <p:cNvPr id="84" name="TextBox 83"/>
              <p:cNvSpPr txBox="1">
                <a:spLocks noChangeAspect="1"/>
              </p:cNvSpPr>
              <p:nvPr/>
            </p:nvSpPr>
            <p:spPr>
              <a:xfrm>
                <a:off x="7899691" y="11625575"/>
                <a:ext cx="2110396" cy="13119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/>
                  <a:t>CISD</a:t>
                </a:r>
                <a:endParaRPr lang="en-US" sz="4000" dirty="0"/>
              </a:p>
            </p:txBody>
          </p:sp>
          <p:cxnSp>
            <p:nvCxnSpPr>
              <p:cNvPr id="85" name="Straight Arrow Connector 84"/>
              <p:cNvCxnSpPr>
                <a:cxnSpLocks noChangeAspect="1"/>
              </p:cNvCxnSpPr>
              <p:nvPr/>
            </p:nvCxnSpPr>
            <p:spPr>
              <a:xfrm>
                <a:off x="13411200" y="16840200"/>
                <a:ext cx="137160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cxnSpLocks noChangeAspect="1"/>
              </p:cNvCxnSpPr>
              <p:nvPr/>
            </p:nvCxnSpPr>
            <p:spPr>
              <a:xfrm flipV="1">
                <a:off x="10972800" y="13335000"/>
                <a:ext cx="0" cy="1295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cxnSpLocks noChangeAspect="1"/>
              </p:cNvCxnSpPr>
              <p:nvPr/>
            </p:nvCxnSpPr>
            <p:spPr>
              <a:xfrm flipV="1">
                <a:off x="8001000" y="9829800"/>
                <a:ext cx="0" cy="95250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cxnSpLocks noChangeAspect="1"/>
              </p:cNvCxnSpPr>
              <p:nvPr/>
            </p:nvCxnSpPr>
            <p:spPr>
              <a:xfrm>
                <a:off x="8001000" y="19354800"/>
                <a:ext cx="9525000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ounded Rectangle 74"/>
            <p:cNvSpPr>
              <a:spLocks noChangeAspect="1"/>
            </p:cNvSpPr>
            <p:nvPr/>
          </p:nvSpPr>
          <p:spPr>
            <a:xfrm rot="5400000">
              <a:off x="3549796" y="7272863"/>
              <a:ext cx="534496" cy="3412554"/>
            </a:xfrm>
            <a:prstGeom prst="roundRect">
              <a:avLst>
                <a:gd name="adj" fmla="val 8025"/>
              </a:avLst>
            </a:prstGeom>
            <a:solidFill>
              <a:schemeClr val="accent4">
                <a:alpha val="29000"/>
              </a:schemeClr>
            </a:solidFill>
            <a:ln>
              <a:solidFill>
                <a:schemeClr val="accent4"/>
              </a:solidFill>
            </a:ln>
            <a:effectLst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>
              <a:spLocks noChangeAspect="1"/>
            </p:cNvSpPr>
            <p:nvPr/>
          </p:nvSpPr>
          <p:spPr>
            <a:xfrm>
              <a:off x="5458114" y="8456027"/>
              <a:ext cx="9906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/>
                <a:t>CAS</a:t>
              </a:r>
              <a:endParaRPr lang="en-US" sz="4000" dirty="0"/>
            </a:p>
          </p:txBody>
        </p:sp>
      </p:grp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459" y="44958719"/>
            <a:ext cx="4139694" cy="229503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2625388" y="20587898"/>
            <a:ext cx="14677059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Kevin Hannon: </a:t>
            </a: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Efficient implementation of new multireference methods</a:t>
            </a:r>
            <a:endParaRPr lang="en-US" sz="5400" i="1" dirty="0">
              <a:solidFill>
                <a:srgbClr val="125FAE"/>
              </a:solidFill>
              <a:latin typeface="Arial"/>
              <a:cs typeface="Arial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127344" y="5684748"/>
            <a:ext cx="1505853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Wallace </a:t>
            </a:r>
            <a:r>
              <a:rPr lang="en-US" sz="5400" dirty="0" err="1" smtClean="0">
                <a:solidFill>
                  <a:srgbClr val="125FAE"/>
                </a:solidFill>
                <a:latin typeface="Arial"/>
                <a:cs typeface="Arial"/>
              </a:rPr>
              <a:t>Derricotte</a:t>
            </a: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: </a:t>
            </a:r>
            <a:r>
              <a:rPr lang="en-US" sz="5400" dirty="0" err="1" smtClean="0">
                <a:solidFill>
                  <a:srgbClr val="125FAE"/>
                </a:solidFill>
                <a:latin typeface="Arial"/>
                <a:cs typeface="Arial"/>
              </a:rPr>
              <a:t>Orthogonality</a:t>
            </a: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 constrained approach to high-energy excited states</a:t>
            </a:r>
            <a:endParaRPr lang="en-US" sz="5400" i="1" dirty="0">
              <a:solidFill>
                <a:srgbClr val="125FAE"/>
              </a:solidFill>
              <a:latin typeface="Arial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3176616" y="5845276"/>
            <a:ext cx="1396061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5400" dirty="0" err="1" smtClean="0">
                <a:solidFill>
                  <a:srgbClr val="125FAE"/>
                </a:solidFill>
                <a:latin typeface="Arial"/>
                <a:cs typeface="Arial"/>
              </a:rPr>
              <a:t>Prakash</a:t>
            </a: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 </a:t>
            </a:r>
            <a:r>
              <a:rPr lang="en-US" sz="5400" dirty="0" err="1" smtClean="0">
                <a:solidFill>
                  <a:srgbClr val="125FAE"/>
                </a:solidFill>
                <a:latin typeface="Arial"/>
                <a:cs typeface="Arial"/>
              </a:rPr>
              <a:t>Verma</a:t>
            </a: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: </a:t>
            </a: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Influence </a:t>
            </a:r>
            <a:r>
              <a:rPr lang="en-US" sz="5400" dirty="0">
                <a:solidFill>
                  <a:srgbClr val="125FAE"/>
                </a:solidFill>
                <a:latin typeface="Arial"/>
                <a:cs typeface="Arial"/>
              </a:rPr>
              <a:t>of </a:t>
            </a: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scalar </a:t>
            </a:r>
            <a:r>
              <a:rPr lang="en-US" sz="5400" dirty="0">
                <a:solidFill>
                  <a:srgbClr val="125FAE"/>
                </a:solidFill>
                <a:latin typeface="Arial"/>
                <a:cs typeface="Arial"/>
              </a:rPr>
              <a:t>relativistic effect on core excitation energies</a:t>
            </a:r>
            <a:endParaRPr lang="en-US" sz="5400" i="1" dirty="0">
              <a:solidFill>
                <a:srgbClr val="125FAE"/>
              </a:solidFill>
              <a:latin typeface="Arial"/>
              <a:cs typeface="A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2830176" y="36200067"/>
            <a:ext cx="1505853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5400" dirty="0" err="1" smtClean="0">
                <a:solidFill>
                  <a:srgbClr val="125FAE"/>
                </a:solidFill>
                <a:latin typeface="Arial"/>
                <a:cs typeface="Arial"/>
              </a:rPr>
              <a:t>Tianyuan</a:t>
            </a: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 Zhang: </a:t>
            </a: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Building accurate wavefunctions with the Projective CI method</a:t>
            </a:r>
            <a:endParaRPr lang="en-US" sz="5400" i="1" dirty="0">
              <a:solidFill>
                <a:srgbClr val="125FAE"/>
              </a:solidFill>
              <a:latin typeface="Arial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283732" y="36109286"/>
            <a:ext cx="1416266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Jeff Schriber: </a:t>
            </a:r>
            <a:r>
              <a:rPr lang="en-US" sz="5400" dirty="0" smtClean="0">
                <a:solidFill>
                  <a:srgbClr val="125FAE"/>
                </a:solidFill>
                <a:latin typeface="Arial"/>
                <a:cs typeface="Arial"/>
              </a:rPr>
              <a:t>Selected CI methods for multireference ground and excited states</a:t>
            </a:r>
            <a:endParaRPr lang="en-US" sz="5400" i="1" dirty="0">
              <a:solidFill>
                <a:srgbClr val="125FAE"/>
              </a:solidFill>
              <a:latin typeface="Arial"/>
              <a:cs typeface="Arial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771166" y="9208652"/>
            <a:ext cx="4419505" cy="2034866"/>
            <a:chOff x="394148" y="1144845"/>
            <a:chExt cx="2306529" cy="922890"/>
          </a:xfrm>
        </p:grpSpPr>
        <p:sp>
          <p:nvSpPr>
            <p:cNvPr id="72" name="Right Arrow 71"/>
            <p:cNvSpPr/>
            <p:nvPr/>
          </p:nvSpPr>
          <p:spPr>
            <a:xfrm rot="16200000">
              <a:off x="1303536" y="1223551"/>
              <a:ext cx="446475" cy="289063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394148" y="1591322"/>
              <a:ext cx="2306529" cy="47641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Enforce Explicit </a:t>
              </a:r>
              <a:r>
                <a:rPr lang="en-US" sz="2800" dirty="0" err="1" smtClean="0"/>
                <a:t>Othogonality</a:t>
              </a:r>
              <a:r>
                <a:rPr lang="en-US" sz="2800" dirty="0" smtClean="0"/>
                <a:t> between all states</a:t>
              </a:r>
              <a:endParaRPr lang="en-US" sz="2800" dirty="0"/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5976314" y="12079554"/>
            <a:ext cx="375217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Chemisorbed molecules</a:t>
            </a:r>
            <a:endParaRPr lang="en-US" sz="2800" dirty="0"/>
          </a:p>
        </p:txBody>
      </p:sp>
      <p:sp>
        <p:nvSpPr>
          <p:cNvPr id="92" name="TextBox 91"/>
          <p:cNvSpPr txBox="1"/>
          <p:nvPr/>
        </p:nvSpPr>
        <p:spPr>
          <a:xfrm>
            <a:off x="13289429" y="12134728"/>
            <a:ext cx="3752174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Organic molecules</a:t>
            </a:r>
            <a:endParaRPr lang="en-US" sz="2800" dirty="0"/>
          </a:p>
        </p:txBody>
      </p:sp>
      <p:pic>
        <p:nvPicPr>
          <p:cNvPr id="70" name="Picture 69" descr="curve_N2.pdf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103" y="26720704"/>
            <a:ext cx="8991126" cy="6043828"/>
          </a:xfrm>
          <a:prstGeom prst="rect">
            <a:avLst/>
          </a:prstGeom>
        </p:spPr>
      </p:pic>
      <p:grpSp>
        <p:nvGrpSpPr>
          <p:cNvPr id="103" name="Group 102"/>
          <p:cNvGrpSpPr/>
          <p:nvPr/>
        </p:nvGrpSpPr>
        <p:grpSpPr>
          <a:xfrm>
            <a:off x="2727942" y="42488763"/>
            <a:ext cx="7892329" cy="5939490"/>
            <a:chOff x="12157917" y="42821976"/>
            <a:chExt cx="7892329" cy="5939490"/>
          </a:xfrm>
        </p:grpSpPr>
        <p:cxnSp>
          <p:nvCxnSpPr>
            <p:cNvPr id="96" name="Straight Arrow Connector 95"/>
            <p:cNvCxnSpPr/>
            <p:nvPr/>
          </p:nvCxnSpPr>
          <p:spPr>
            <a:xfrm flipV="1">
              <a:off x="13851221" y="45498381"/>
              <a:ext cx="0" cy="53487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/>
            <p:cNvGrpSpPr/>
            <p:nvPr/>
          </p:nvGrpSpPr>
          <p:grpSpPr>
            <a:xfrm>
              <a:off x="12157917" y="42821976"/>
              <a:ext cx="7892329" cy="5939490"/>
              <a:chOff x="12157917" y="42821976"/>
              <a:chExt cx="7892329" cy="5939490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12157917" y="42821976"/>
                <a:ext cx="7892329" cy="5939490"/>
                <a:chOff x="4035701" y="43156194"/>
                <a:chExt cx="6166133" cy="5020646"/>
              </a:xfrm>
            </p:grpSpPr>
            <p:pic>
              <p:nvPicPr>
                <p:cNvPr id="51" name="Picture 50" descr="mbweb3.pdf"/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5701" y="43246118"/>
                  <a:ext cx="2723463" cy="2000044"/>
                </a:xfrm>
                <a:prstGeom prst="rect">
                  <a:avLst/>
                </a:prstGeom>
              </p:spPr>
            </p:pic>
            <p:pic>
              <p:nvPicPr>
                <p:cNvPr id="52" name="Picture 51" descr="mbweb4.pdf"/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79959" y="43156194"/>
                  <a:ext cx="2631384" cy="2087852"/>
                </a:xfrm>
                <a:prstGeom prst="rect">
                  <a:avLst/>
                </a:prstGeom>
              </p:spPr>
            </p:pic>
            <p:cxnSp>
              <p:nvCxnSpPr>
                <p:cNvPr id="55" name="Straight Arrow Connector 54"/>
                <p:cNvCxnSpPr/>
                <p:nvPr/>
              </p:nvCxnSpPr>
              <p:spPr>
                <a:xfrm>
                  <a:off x="6833376" y="44358097"/>
                  <a:ext cx="385910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>
                  <a:off x="8834838" y="45418556"/>
                  <a:ext cx="0" cy="4521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7" name="Picture 56" descr="mbweb5.pdf"/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33303" y="45963865"/>
                  <a:ext cx="2768531" cy="2212975"/>
                </a:xfrm>
                <a:prstGeom prst="rect">
                  <a:avLst/>
                </a:prstGeom>
              </p:spPr>
            </p:pic>
            <p:pic>
              <p:nvPicPr>
                <p:cNvPr id="59" name="Picture 58" descr="mbweb6.pdf"/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3273" y="45911084"/>
                  <a:ext cx="2577848" cy="1986356"/>
                </a:xfrm>
                <a:prstGeom prst="rect">
                  <a:avLst/>
                </a:prstGeom>
              </p:spPr>
            </p:pic>
            <p:cxnSp>
              <p:nvCxnSpPr>
                <p:cNvPr id="60" name="Straight Arrow Connector 59"/>
                <p:cNvCxnSpPr/>
                <p:nvPr/>
              </p:nvCxnSpPr>
              <p:spPr>
                <a:xfrm flipH="1">
                  <a:off x="6754744" y="46894543"/>
                  <a:ext cx="409454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TextBox 96"/>
              <p:cNvSpPr txBox="1"/>
              <p:nvPr/>
            </p:nvSpPr>
            <p:spPr>
              <a:xfrm>
                <a:off x="15105037" y="45064968"/>
                <a:ext cx="2092819" cy="138499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Optimize determinant space</a:t>
                </a:r>
                <a:endParaRPr lang="en-US" sz="2800" dirty="0"/>
              </a:p>
            </p:txBody>
          </p:sp>
        </p:grpSp>
      </p:grpSp>
      <p:pic>
        <p:nvPicPr>
          <p:cNvPr id="104" name="Picture 103" descr="graphical_abstract.pdf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361990" y="4718934"/>
            <a:ext cx="7772400" cy="10058400"/>
          </a:xfrm>
          <a:prstGeom prst="rect">
            <a:avLst/>
          </a:prstGeom>
        </p:spPr>
      </p:pic>
      <p:pic>
        <p:nvPicPr>
          <p:cNvPr id="105" name="Picture 104" descr="figure_3.pdf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5040" y="10547185"/>
            <a:ext cx="6739568" cy="6994426"/>
          </a:xfrm>
          <a:prstGeom prst="rect">
            <a:avLst/>
          </a:prstGeom>
        </p:spPr>
      </p:pic>
      <p:pic>
        <p:nvPicPr>
          <p:cNvPr id="106" name="Picture 105" descr="p65non.pdf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5177" y="11852761"/>
            <a:ext cx="5130800" cy="5143500"/>
          </a:xfrm>
          <a:prstGeom prst="rect">
            <a:avLst/>
          </a:prstGeom>
        </p:spPr>
      </p:pic>
      <p:pic>
        <p:nvPicPr>
          <p:cNvPr id="108" name="Picture 107" descr="p65.b295.rel.pdf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986" y="11852761"/>
            <a:ext cx="5118100" cy="5143500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 flipV="1">
            <a:off x="37671167" y="4290989"/>
            <a:ext cx="1" cy="34312409"/>
          </a:xfrm>
          <a:prstGeom prst="line">
            <a:avLst/>
          </a:prstGeom>
          <a:ln>
            <a:solidFill>
              <a:srgbClr val="125FA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Picture 114" descr="IMG_0431.jpg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715" y="38603398"/>
            <a:ext cx="7335942" cy="9781255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 flipV="1">
            <a:off x="37137228" y="4290985"/>
            <a:ext cx="533939" cy="1"/>
          </a:xfrm>
          <a:prstGeom prst="line">
            <a:avLst/>
          </a:prstGeom>
          <a:ln>
            <a:solidFill>
              <a:srgbClr val="125FA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37137228" y="19222027"/>
            <a:ext cx="533940" cy="0"/>
          </a:xfrm>
          <a:prstGeom prst="line">
            <a:avLst/>
          </a:prstGeom>
          <a:ln>
            <a:solidFill>
              <a:srgbClr val="125FA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37137230" y="34576416"/>
            <a:ext cx="533940" cy="0"/>
          </a:xfrm>
          <a:prstGeom prst="line">
            <a:avLst/>
          </a:prstGeom>
          <a:ln>
            <a:solidFill>
              <a:srgbClr val="125FA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099272" y="2803905"/>
            <a:ext cx="193038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Dr. Francesco Evangelista, Wallace </a:t>
            </a:r>
            <a:r>
              <a:rPr lang="en-US" sz="3200" dirty="0" err="1" smtClean="0"/>
              <a:t>Derricotte</a:t>
            </a:r>
            <a:r>
              <a:rPr lang="en-US" sz="3200" dirty="0" smtClean="0"/>
              <a:t>, </a:t>
            </a:r>
            <a:r>
              <a:rPr lang="en-US" sz="3200" dirty="0" err="1" smtClean="0"/>
              <a:t>Prakash</a:t>
            </a:r>
            <a:r>
              <a:rPr lang="en-US" sz="3200" dirty="0" smtClean="0"/>
              <a:t> </a:t>
            </a:r>
            <a:r>
              <a:rPr lang="en-US" sz="3200" dirty="0" err="1" smtClean="0"/>
              <a:t>Verma</a:t>
            </a:r>
            <a:r>
              <a:rPr lang="en-US" sz="3200" dirty="0" smtClean="0"/>
              <a:t>, York Li, Kevin </a:t>
            </a:r>
            <a:r>
              <a:rPr lang="en-US" sz="3200" dirty="0"/>
              <a:t>H</a:t>
            </a:r>
            <a:r>
              <a:rPr lang="en-US" sz="3200" dirty="0" smtClean="0"/>
              <a:t>annon, Jeff Schriber, </a:t>
            </a:r>
            <a:r>
              <a:rPr lang="en-US" sz="3200" dirty="0" err="1" smtClean="0"/>
              <a:t>Tianyuan</a:t>
            </a:r>
            <a:r>
              <a:rPr lang="en-US" sz="3200" dirty="0" smtClean="0"/>
              <a:t> Zhang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7727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136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Kira Walsh</dc:creator>
  <cp:lastModifiedBy>Jeffrey Schriber</cp:lastModifiedBy>
  <cp:revision>51</cp:revision>
  <dcterms:created xsi:type="dcterms:W3CDTF">2015-10-08T18:08:26Z</dcterms:created>
  <dcterms:modified xsi:type="dcterms:W3CDTF">2016-03-02T20:12:53Z</dcterms:modified>
</cp:coreProperties>
</file>